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8" r:id="rId8"/>
    <p:sldId id="269" r:id="rId9"/>
    <p:sldId id="270" r:id="rId10"/>
    <p:sldId id="271" r:id="rId11"/>
    <p:sldId id="272" r:id="rId12"/>
    <p:sldId id="273" r:id="rId13"/>
    <p:sldId id="274" r:id="rId14"/>
    <p:sldId id="262" r:id="rId15"/>
    <p:sldId id="263" r:id="rId16"/>
    <p:sldId id="264" r:id="rId17"/>
    <p:sldId id="265" r:id="rId18"/>
    <p:sldId id="266"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2" d="100"/>
          <a:sy n="102" d="100"/>
        </p:scale>
        <p:origin x="3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10/26/2023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10/26/2023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10/26/2023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10/26/2023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10/26/2023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10/26/2023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10/26/2023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10/26/2023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10/26/2023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10/26/2023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10/26/2023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10/26/2023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echtarget.com/searchdatamanagement/definition/data-modeling" TargetMode="External"/><Relationship Id="rId2" Type="http://schemas.openxmlformats.org/officeDocument/2006/relationships/hyperlink" Target="https://www.techtarget.com/searchdatamanagement/definition/data-analytics" TargetMode="External"/><Relationship Id="rId1" Type="http://schemas.openxmlformats.org/officeDocument/2006/relationships/slideLayout" Target="../slideLayouts/slideLayout2.xml"/><Relationship Id="rId4" Type="http://schemas.openxmlformats.org/officeDocument/2006/relationships/hyperlink" Target="https://www.techtarget.com/searchbusinessanalytics/definition/predictive-analytic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3885" y="467526"/>
            <a:ext cx="8825658" cy="2677648"/>
          </a:xfrm>
        </p:spPr>
        <p:txBody>
          <a:bodyPr/>
          <a:lstStyle/>
          <a:p>
            <a:r>
              <a:rPr lang="en" dirty="0">
                <a:solidFill>
                  <a:schemeClr val="bg1"/>
                </a:solidFill>
              </a:rPr>
              <a:t>COVID VACCINE </a:t>
            </a:r>
            <a:r>
              <a:rPr lang="en-IN" b="1" dirty="0">
                <a:solidFill>
                  <a:schemeClr val="bg1"/>
                </a:solidFill>
              </a:rPr>
              <a:t>Analysis</a:t>
            </a:r>
            <a:br>
              <a:rPr lang="en-IN" b="1" dirty="0">
                <a:solidFill>
                  <a:schemeClr val="bg1"/>
                </a:solidFill>
              </a:rPr>
            </a:br>
            <a:r>
              <a:rPr lang="en-IN" dirty="0">
                <a:solidFill>
                  <a:schemeClr val="bg1"/>
                </a:solidFill>
              </a:rPr>
              <a:t/>
            </a:r>
            <a:br>
              <a:rPr lang="en-IN" dirty="0">
                <a:solidFill>
                  <a:schemeClr val="bg1"/>
                </a:solidFill>
              </a:rPr>
            </a:br>
            <a:r>
              <a:rPr lang="en-IN" dirty="0" smtClean="0">
                <a:solidFill>
                  <a:schemeClr val="bg1"/>
                </a:solidFill>
              </a:rPr>
              <a:t>						PHASE -4</a:t>
            </a:r>
            <a:endParaRPr lang="en-IN" dirty="0">
              <a:solidFill>
                <a:schemeClr val="bg1"/>
              </a:solidFill>
            </a:endParaRPr>
          </a:p>
        </p:txBody>
      </p:sp>
      <p:grpSp>
        <p:nvGrpSpPr>
          <p:cNvPr id="4" name="Google Shape;347;p32"/>
          <p:cNvGrpSpPr/>
          <p:nvPr/>
        </p:nvGrpSpPr>
        <p:grpSpPr>
          <a:xfrm>
            <a:off x="2841072" y="2449643"/>
            <a:ext cx="4737022" cy="4131933"/>
            <a:chOff x="4249994" y="391642"/>
            <a:chExt cx="4737022" cy="4131933"/>
          </a:xfrm>
        </p:grpSpPr>
        <p:grpSp>
          <p:nvGrpSpPr>
            <p:cNvPr id="5" name="Google Shape;348;p32"/>
            <p:cNvGrpSpPr/>
            <p:nvPr/>
          </p:nvGrpSpPr>
          <p:grpSpPr>
            <a:xfrm>
              <a:off x="4249994" y="391642"/>
              <a:ext cx="2035371" cy="1121588"/>
              <a:chOff x="6393575" y="998725"/>
              <a:chExt cx="2035575" cy="1121700"/>
            </a:xfrm>
          </p:grpSpPr>
          <p:sp>
            <p:nvSpPr>
              <p:cNvPr id="130" name="Google Shape;349;p32"/>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0;p32"/>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1;p32"/>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2;p32"/>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3;p32"/>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54;p32"/>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55;p32"/>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56;p32"/>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57;p32"/>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58;p32"/>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59;p32"/>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p32"/>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1;p32"/>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2;p32"/>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3;p32"/>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4;p32"/>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5;p32"/>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6;p32"/>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7;p32"/>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8;p32"/>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9;p32"/>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0;p32"/>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1;p32"/>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72;p32"/>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32"/>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4;p32"/>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p32"/>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6;p32"/>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7;p32"/>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8;p32"/>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9;p32"/>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0;p32"/>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1;p32"/>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p32"/>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3;p32"/>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4;p32"/>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5;p32"/>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6;p32"/>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7;p32"/>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8;p32"/>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9;p32"/>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0;p32"/>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1;p32"/>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p32"/>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p32"/>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4;p32"/>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5;p32"/>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6;p32"/>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p32"/>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8;p32"/>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9;p32"/>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0;p32"/>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1;p32"/>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2;p32"/>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3;p32"/>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4;p32"/>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5;p32"/>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6;p32"/>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7;p32"/>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32"/>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9;p32"/>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0;p32"/>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1;p32"/>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2;p32"/>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3;p32"/>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4;p32"/>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5;p32"/>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6;p32"/>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7;p32"/>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8;p32"/>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9;p32"/>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0;p32"/>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1;p32"/>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2;p32"/>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3;p32"/>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4;p32"/>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5;p32"/>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6;p32"/>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7;p32"/>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8;p32"/>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9;p32"/>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30;p32"/>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31;p32"/>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32;p32"/>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33;p32"/>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34;p32"/>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35;p32"/>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36;p32"/>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37;p32"/>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38;p32"/>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39;p32"/>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0;p32"/>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1;p32"/>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2;p32"/>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3;p32"/>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44;p32"/>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45;p32"/>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46;p32"/>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47;p32"/>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8;p32"/>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49;p32"/>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50;p32"/>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1;p32"/>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2;p32"/>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53;p32"/>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54;p32"/>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5;p32"/>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56;p32"/>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57;p32"/>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58;p32"/>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59;p32"/>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0;p32"/>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1;p32"/>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2;p32"/>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3;p32"/>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4;p32"/>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5;p32"/>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6;p32"/>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67;p32"/>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68;p32"/>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69;p32"/>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0;p32"/>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71;p32"/>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2;p32"/>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3;p32"/>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74;p32"/>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75;p32"/>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6;p32"/>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77;p32"/>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78;p32"/>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79;p32"/>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80;p32"/>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81;p32"/>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2;p32"/>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83;p32"/>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84;p32"/>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85;p32"/>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86;p32"/>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87;p32"/>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8;p32"/>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89;p32"/>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90;p32"/>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91;p32"/>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92;p32"/>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93;p32"/>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94;p32"/>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95;p32"/>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0513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247" y="961227"/>
            <a:ext cx="8761413" cy="706964"/>
          </a:xfrm>
        </p:spPr>
        <p:txBody>
          <a:bodyPr/>
          <a:lstStyle/>
          <a:p>
            <a:pPr algn="ctr"/>
            <a:r>
              <a:rPr lang="en-IN" dirty="0" smtClean="0"/>
              <a:t>Median , Variance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852" y="2388637"/>
            <a:ext cx="11408229" cy="4242318"/>
          </a:xfrm>
        </p:spPr>
      </p:pic>
    </p:spTree>
    <p:extLst>
      <p:ext uri="{BB962C8B-B14F-4D97-AF65-F5344CB8AC3E}">
        <p14:creationId xmlns:p14="http://schemas.microsoft.com/office/powerpoint/2010/main" val="2884532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649" y="1206759"/>
            <a:ext cx="11308702" cy="5175379"/>
          </a:xfrm>
        </p:spPr>
      </p:pic>
    </p:spTree>
    <p:extLst>
      <p:ext uri="{BB962C8B-B14F-4D97-AF65-F5344CB8AC3E}">
        <p14:creationId xmlns:p14="http://schemas.microsoft.com/office/powerpoint/2010/main" val="1708215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932" y="1617307"/>
            <a:ext cx="9156440" cy="4540898"/>
          </a:xfrm>
        </p:spPr>
      </p:pic>
    </p:spTree>
    <p:extLst>
      <p:ext uri="{BB962C8B-B14F-4D97-AF65-F5344CB8AC3E}">
        <p14:creationId xmlns:p14="http://schemas.microsoft.com/office/powerpoint/2010/main" val="2521870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0856" y="1004770"/>
            <a:ext cx="8761413" cy="706964"/>
          </a:xfrm>
        </p:spPr>
        <p:txBody>
          <a:bodyPr/>
          <a:lstStyle/>
          <a:p>
            <a:pPr algn="ctr"/>
            <a:r>
              <a:rPr lang="en-IN" dirty="0" smtClean="0"/>
              <a:t>3: </a:t>
            </a:r>
            <a:r>
              <a:rPr lang="en-US" dirty="0"/>
              <a:t>Visualization </a:t>
            </a:r>
            <a:endParaRPr lang="en-IN" dirty="0"/>
          </a:p>
        </p:txBody>
      </p:sp>
      <p:sp>
        <p:nvSpPr>
          <p:cNvPr id="3" name="Content Placeholder 2"/>
          <p:cNvSpPr>
            <a:spLocks noGrp="1"/>
          </p:cNvSpPr>
          <p:nvPr>
            <p:ph idx="1"/>
          </p:nvPr>
        </p:nvSpPr>
        <p:spPr/>
        <p:txBody>
          <a:bodyPr/>
          <a:lstStyle/>
          <a:p>
            <a:r>
              <a:rPr lang="en-US" dirty="0"/>
              <a:t>Visualization (graphics), the physical or imagining creation of images, diagrams, or animations to communicate a message. Data and information visualization, the practice of creating visual representations of complex data and information</a:t>
            </a:r>
            <a:r>
              <a:rPr lang="en-US" dirty="0" smtClean="0"/>
              <a:t>.</a:t>
            </a:r>
          </a:p>
          <a:p>
            <a:r>
              <a:rPr lang="en-US" dirty="0" smtClean="0"/>
              <a:t>Like: </a:t>
            </a:r>
          </a:p>
          <a:p>
            <a:pPr lvl="1"/>
            <a:r>
              <a:rPr lang="en-IN" dirty="0" smtClean="0"/>
              <a:t>Linear Regression</a:t>
            </a:r>
          </a:p>
          <a:p>
            <a:pPr lvl="1"/>
            <a:r>
              <a:rPr lang="en-IN" dirty="0" err="1" smtClean="0"/>
              <a:t>Kmeans</a:t>
            </a:r>
            <a:endParaRPr lang="en-IN" dirty="0" smtClean="0"/>
          </a:p>
          <a:p>
            <a:pPr lvl="1"/>
            <a:r>
              <a:rPr lang="en-IN" dirty="0" smtClean="0"/>
              <a:t>Decision Tree</a:t>
            </a:r>
          </a:p>
          <a:p>
            <a:pPr lvl="1"/>
            <a:r>
              <a:rPr lang="en-IN" dirty="0" err="1" smtClean="0"/>
              <a:t>KNN,etc</a:t>
            </a:r>
            <a:r>
              <a:rPr lang="en-IN" dirty="0" smtClean="0"/>
              <a:t>..</a:t>
            </a:r>
            <a:endParaRPr lang="en-IN" dirty="0"/>
          </a:p>
        </p:txBody>
      </p:sp>
    </p:spTree>
    <p:extLst>
      <p:ext uri="{BB962C8B-B14F-4D97-AF65-F5344CB8AC3E}">
        <p14:creationId xmlns:p14="http://schemas.microsoft.com/office/powerpoint/2010/main" val="1614000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7077" y="1029652"/>
            <a:ext cx="8761413" cy="706964"/>
          </a:xfrm>
        </p:spPr>
        <p:txBody>
          <a:bodyPr/>
          <a:lstStyle/>
          <a:p>
            <a:pPr algn="ctr"/>
            <a:r>
              <a:rPr lang="en-IN" dirty="0" smtClean="0"/>
              <a:t>Using Linear Regression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258009"/>
            <a:ext cx="10730204" cy="4414222"/>
          </a:xfrm>
        </p:spPr>
      </p:pic>
    </p:spTree>
    <p:extLst>
      <p:ext uri="{BB962C8B-B14F-4D97-AF65-F5344CB8AC3E}">
        <p14:creationId xmlns:p14="http://schemas.microsoft.com/office/powerpoint/2010/main" val="10315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65" y="858416"/>
            <a:ext cx="10736424" cy="5673011"/>
          </a:xfrm>
        </p:spPr>
      </p:pic>
    </p:spTree>
    <p:extLst>
      <p:ext uri="{BB962C8B-B14F-4D97-AF65-F5344CB8AC3E}">
        <p14:creationId xmlns:p14="http://schemas.microsoft.com/office/powerpoint/2010/main" val="8606453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094" y="765110"/>
            <a:ext cx="10624457" cy="5697894"/>
          </a:xfrm>
        </p:spPr>
      </p:pic>
    </p:spTree>
    <p:extLst>
      <p:ext uri="{BB962C8B-B14F-4D97-AF65-F5344CB8AC3E}">
        <p14:creationId xmlns:p14="http://schemas.microsoft.com/office/powerpoint/2010/main" val="1046365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448" y="979888"/>
            <a:ext cx="8761413" cy="706964"/>
          </a:xfrm>
        </p:spPr>
        <p:txBody>
          <a:bodyPr/>
          <a:lstStyle/>
          <a:p>
            <a:pPr algn="ctr"/>
            <a:r>
              <a:rPr lang="en-IN" dirty="0" smtClean="0"/>
              <a:t>2.2 Decision Tree Algorithm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04" y="2369976"/>
            <a:ext cx="11464212" cy="4211216"/>
          </a:xfrm>
        </p:spPr>
      </p:pic>
    </p:spTree>
    <p:extLst>
      <p:ext uri="{BB962C8B-B14F-4D97-AF65-F5344CB8AC3E}">
        <p14:creationId xmlns:p14="http://schemas.microsoft.com/office/powerpoint/2010/main" val="29280328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53" y="796212"/>
            <a:ext cx="10512490" cy="5971591"/>
          </a:xfrm>
        </p:spPr>
      </p:pic>
    </p:spTree>
    <p:extLst>
      <p:ext uri="{BB962C8B-B14F-4D97-AF65-F5344CB8AC3E}">
        <p14:creationId xmlns:p14="http://schemas.microsoft.com/office/powerpoint/2010/main" val="1968097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013" y="2705541"/>
            <a:ext cx="6407020" cy="3589513"/>
          </a:xfrm>
        </p:spPr>
      </p:pic>
    </p:spTree>
    <p:extLst>
      <p:ext uri="{BB962C8B-B14F-4D97-AF65-F5344CB8AC3E}">
        <p14:creationId xmlns:p14="http://schemas.microsoft.com/office/powerpoint/2010/main" val="2806814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383" y="967447"/>
            <a:ext cx="9148979" cy="706964"/>
          </a:xfrm>
        </p:spPr>
        <p:txBody>
          <a:bodyPr/>
          <a:lstStyle/>
          <a:p>
            <a:r>
              <a:rPr lang="en-IN" dirty="0" smtClean="0"/>
              <a:t>1: Performing </a:t>
            </a:r>
            <a:r>
              <a:rPr lang="en-IN" dirty="0"/>
              <a:t>exploratory data analysis </a:t>
            </a:r>
          </a:p>
        </p:txBody>
      </p:sp>
      <p:sp>
        <p:nvSpPr>
          <p:cNvPr id="3" name="Content Placeholder 2"/>
          <p:cNvSpPr>
            <a:spLocks noGrp="1"/>
          </p:cNvSpPr>
          <p:nvPr>
            <p:ph idx="1"/>
          </p:nvPr>
        </p:nvSpPr>
        <p:spPr>
          <a:xfrm>
            <a:off x="965201" y="2494383"/>
            <a:ext cx="9956800" cy="3761792"/>
          </a:xfrm>
        </p:spPr>
        <p:txBody>
          <a:bodyPr/>
          <a:lstStyle/>
          <a:p>
            <a:r>
              <a:rPr lang="en-US" b="1" dirty="0"/>
              <a:t>What Is Exploratory Data Analysis?</a:t>
            </a:r>
          </a:p>
          <a:p>
            <a:r>
              <a:rPr lang="en-US" dirty="0"/>
              <a:t>Exploratory Data Analysis is a data analytics process to understand the data in depth and learn the different data characteristics, often with visual means. This allows you to get a better feel of your data and find useful patterns in it</a:t>
            </a:r>
            <a:r>
              <a:rPr lang="en-US" dirty="0" smtClean="0"/>
              <a:t>.</a:t>
            </a:r>
          </a:p>
          <a:p>
            <a:r>
              <a:rPr lang="en-US" dirty="0">
                <a:solidFill>
                  <a:srgbClr val="51565E"/>
                </a:solidFill>
                <a:latin typeface="Roboto"/>
              </a:rPr>
              <a:t>	 You need to know the patterns in your data and determine which variables are important and which do not play a significant role in the output. Further, some variables may have correlations with other variables. You also need to recognize errors in your data. </a:t>
            </a:r>
            <a:endParaRPr lang="en-IN" dirty="0"/>
          </a:p>
          <a:p>
            <a:endParaRPr lang="en-US" dirty="0"/>
          </a:p>
          <a:p>
            <a:pPr marL="0" indent="0">
              <a:buNone/>
            </a:pPr>
            <a:r>
              <a:rPr lang="en-US" dirty="0">
                <a:solidFill>
                  <a:srgbClr val="51565E"/>
                </a:solidFill>
                <a:latin typeface="Roboto"/>
              </a:rPr>
              <a:t> </a:t>
            </a:r>
            <a:endParaRPr lang="en-US" dirty="0" smtClean="0">
              <a:solidFill>
                <a:srgbClr val="51565E"/>
              </a:solidFill>
              <a:latin typeface="Roboto"/>
            </a:endParaRPr>
          </a:p>
          <a:p>
            <a:pPr marL="0" indent="0">
              <a:buNone/>
            </a:pPr>
            <a:endParaRPr lang="en-IN" dirty="0"/>
          </a:p>
        </p:txBody>
      </p:sp>
    </p:spTree>
    <p:extLst>
      <p:ext uri="{BB962C8B-B14F-4D97-AF65-F5344CB8AC3E}">
        <p14:creationId xmlns:p14="http://schemas.microsoft.com/office/powerpoint/2010/main" val="1676100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734" y="1718735"/>
            <a:ext cx="8641644" cy="4961996"/>
          </a:xfrm>
        </p:spPr>
      </p:pic>
      <p:sp>
        <p:nvSpPr>
          <p:cNvPr id="5" name="Title 1"/>
          <p:cNvSpPr>
            <a:spLocks noGrp="1"/>
          </p:cNvSpPr>
          <p:nvPr>
            <p:ph type="title"/>
          </p:nvPr>
        </p:nvSpPr>
        <p:spPr>
          <a:xfrm>
            <a:off x="1205754" y="829735"/>
            <a:ext cx="8761413" cy="706964"/>
          </a:xfrm>
        </p:spPr>
        <p:txBody>
          <a:bodyPr/>
          <a:lstStyle/>
          <a:p>
            <a:pPr algn="ctr"/>
            <a:r>
              <a:rPr lang="en-IN" dirty="0" smtClean="0"/>
              <a:t>Importing a Dataset</a:t>
            </a:r>
            <a:endParaRPr lang="en-IN" dirty="0"/>
          </a:p>
        </p:txBody>
      </p:sp>
    </p:spTree>
    <p:extLst>
      <p:ext uri="{BB962C8B-B14F-4D97-AF65-F5344CB8AC3E}">
        <p14:creationId xmlns:p14="http://schemas.microsoft.com/office/powerpoint/2010/main" val="676745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927" y="982135"/>
            <a:ext cx="8761413" cy="706964"/>
          </a:xfrm>
        </p:spPr>
        <p:txBody>
          <a:bodyPr/>
          <a:lstStyle/>
          <a:p>
            <a:pPr algn="ctr"/>
            <a:r>
              <a:rPr lang="en-IN" dirty="0" smtClean="0"/>
              <a:t>Use info</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2067" y="1998135"/>
            <a:ext cx="9745134" cy="4301066"/>
          </a:xfrm>
        </p:spPr>
      </p:pic>
    </p:spTree>
    <p:extLst>
      <p:ext uri="{BB962C8B-B14F-4D97-AF65-F5344CB8AC3E}">
        <p14:creationId xmlns:p14="http://schemas.microsoft.com/office/powerpoint/2010/main" val="42082040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287" y="956735"/>
            <a:ext cx="8761413" cy="706964"/>
          </a:xfrm>
        </p:spPr>
        <p:txBody>
          <a:bodyPr/>
          <a:lstStyle/>
          <a:p>
            <a:pPr algn="ctr"/>
            <a:r>
              <a:rPr lang="en-IN" dirty="0" smtClean="0"/>
              <a:t> Use describe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044" y="2091267"/>
            <a:ext cx="10270156" cy="4318000"/>
          </a:xfrm>
        </p:spPr>
      </p:pic>
    </p:spTree>
    <p:extLst>
      <p:ext uri="{BB962C8B-B14F-4D97-AF65-F5344CB8AC3E}">
        <p14:creationId xmlns:p14="http://schemas.microsoft.com/office/powerpoint/2010/main" val="1110088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2: </a:t>
            </a:r>
            <a:r>
              <a:rPr lang="en-US" dirty="0"/>
              <a:t>Statistical analysis</a:t>
            </a:r>
            <a:endParaRPr lang="en-IN" dirty="0"/>
          </a:p>
        </p:txBody>
      </p:sp>
      <p:sp>
        <p:nvSpPr>
          <p:cNvPr id="3" name="Content Placeholder 2"/>
          <p:cNvSpPr>
            <a:spLocks noGrp="1"/>
          </p:cNvSpPr>
          <p:nvPr>
            <p:ph idx="1"/>
          </p:nvPr>
        </p:nvSpPr>
        <p:spPr>
          <a:xfrm>
            <a:off x="1198497" y="2357794"/>
            <a:ext cx="8825659" cy="4500206"/>
          </a:xfrm>
        </p:spPr>
        <p:txBody>
          <a:bodyPr>
            <a:normAutofit/>
          </a:bodyPr>
          <a:lstStyle/>
          <a:p>
            <a:r>
              <a:rPr lang="en-US" dirty="0"/>
              <a:t>Statistical analysis is the collection and interpretation of data in order to uncover patterns and trends. It is a component of </a:t>
            </a:r>
            <a:r>
              <a:rPr lang="en-US" u="sng" dirty="0">
                <a:hlinkClick r:id="rId2"/>
              </a:rPr>
              <a:t>data analytics</a:t>
            </a:r>
            <a:r>
              <a:rPr lang="en-US" dirty="0"/>
              <a:t>. Statistical analysis can be used in situations like gathering research interpretations, statistical modeling or designing surveys and studies. It can also be useful for business intelligence organizations that have to work with large data </a:t>
            </a:r>
            <a:r>
              <a:rPr lang="en-US" dirty="0" smtClean="0"/>
              <a:t>volumes.</a:t>
            </a:r>
          </a:p>
          <a:p>
            <a:r>
              <a:rPr lang="en-US" dirty="0"/>
              <a:t>Describe the nature of the data to be analyzed.</a:t>
            </a:r>
          </a:p>
          <a:p>
            <a:r>
              <a:rPr lang="en-US" dirty="0"/>
              <a:t>Explore the relation of the data to the underlying population.</a:t>
            </a:r>
          </a:p>
          <a:p>
            <a:r>
              <a:rPr lang="en-US" dirty="0"/>
              <a:t>Create a </a:t>
            </a:r>
            <a:r>
              <a:rPr lang="en-US" u="sng" dirty="0">
                <a:hlinkClick r:id="rId3"/>
              </a:rPr>
              <a:t>model</a:t>
            </a:r>
            <a:r>
              <a:rPr lang="en-US" dirty="0"/>
              <a:t> to summarize an understanding of how the data relates to the underlying population.</a:t>
            </a:r>
          </a:p>
          <a:p>
            <a:r>
              <a:rPr lang="en-US" dirty="0"/>
              <a:t>Prove (or disprove) the validity of the model.</a:t>
            </a:r>
          </a:p>
          <a:p>
            <a:r>
              <a:rPr lang="en-US" dirty="0"/>
              <a:t>Employ </a:t>
            </a:r>
            <a:r>
              <a:rPr lang="en-US" u="sng" dirty="0">
                <a:hlinkClick r:id="rId4"/>
              </a:rPr>
              <a:t>predictive analytics</a:t>
            </a:r>
            <a:r>
              <a:rPr lang="en-US" dirty="0"/>
              <a:t> to run scenarios that will help guide future actions.</a:t>
            </a:r>
          </a:p>
          <a:p>
            <a:endParaRPr lang="en-IN" dirty="0"/>
          </a:p>
        </p:txBody>
      </p:sp>
    </p:spTree>
    <p:extLst>
      <p:ext uri="{BB962C8B-B14F-4D97-AF65-F5344CB8AC3E}">
        <p14:creationId xmlns:p14="http://schemas.microsoft.com/office/powerpoint/2010/main" val="19448704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5501" y="839755"/>
            <a:ext cx="8825659" cy="5522167"/>
          </a:xfrm>
        </p:spPr>
        <p:txBody>
          <a:bodyPr/>
          <a:lstStyle/>
          <a:p>
            <a:r>
              <a:rPr lang="en-US" dirty="0">
                <a:solidFill>
                  <a:schemeClr val="bg1"/>
                </a:solidFill>
              </a:rPr>
              <a:t>The five basic methods are mean, standard deviation, regression, hypothesis testing, and sample size determination. It is widely used by governments, businesses, banking entities, insurance companies, </a:t>
            </a:r>
            <a:r>
              <a:rPr lang="en-US" dirty="0" err="1">
                <a:solidFill>
                  <a:schemeClr val="bg1"/>
                </a:solidFill>
              </a:rPr>
              <a:t>etc</a:t>
            </a:r>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94" y="2226906"/>
            <a:ext cx="9579429" cy="4568890"/>
          </a:xfrm>
          <a:prstGeom prst="rect">
            <a:avLst/>
          </a:prstGeom>
        </p:spPr>
      </p:pic>
    </p:spTree>
    <p:extLst>
      <p:ext uri="{BB962C8B-B14F-4D97-AF65-F5344CB8AC3E}">
        <p14:creationId xmlns:p14="http://schemas.microsoft.com/office/powerpoint/2010/main" val="1207646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852" y="979888"/>
            <a:ext cx="8761413" cy="706964"/>
          </a:xfrm>
        </p:spPr>
        <p:txBody>
          <a:bodyPr/>
          <a:lstStyle/>
          <a:p>
            <a:pPr algn="ctr"/>
            <a:r>
              <a:rPr lang="en-IN" dirty="0" smtClean="0"/>
              <a:t>MEAN()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314" y="2292222"/>
            <a:ext cx="10512490" cy="4432040"/>
          </a:xfrm>
        </p:spPr>
      </p:pic>
    </p:spTree>
    <p:extLst>
      <p:ext uri="{BB962C8B-B14F-4D97-AF65-F5344CB8AC3E}">
        <p14:creationId xmlns:p14="http://schemas.microsoft.com/office/powerpoint/2010/main" val="1061850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742" y="1017211"/>
            <a:ext cx="8761413" cy="706964"/>
          </a:xfrm>
        </p:spPr>
        <p:txBody>
          <a:bodyPr/>
          <a:lstStyle/>
          <a:p>
            <a:pPr algn="ctr"/>
            <a:r>
              <a:rPr lang="en-IN" dirty="0" smtClean="0"/>
              <a:t>MODE()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261" y="2351314"/>
            <a:ext cx="10904376" cy="4292082"/>
          </a:xfrm>
        </p:spPr>
      </p:pic>
    </p:spTree>
    <p:extLst>
      <p:ext uri="{BB962C8B-B14F-4D97-AF65-F5344CB8AC3E}">
        <p14:creationId xmlns:p14="http://schemas.microsoft.com/office/powerpoint/2010/main" val="29870644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246</TotalTime>
  <Words>118</Words>
  <Application>Microsoft Office PowerPoint</Application>
  <PresentationFormat>Widescreen</PresentationFormat>
  <Paragraphs>30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Century Gothic</vt:lpstr>
      <vt:lpstr>Roboto</vt:lpstr>
      <vt:lpstr>Wingdings 3</vt:lpstr>
      <vt:lpstr>Ion Boardroom</vt:lpstr>
      <vt:lpstr>COVID VACCINE Analysis        PHASE -4</vt:lpstr>
      <vt:lpstr>1: Performing exploratory data analysis </vt:lpstr>
      <vt:lpstr>Importing a Dataset</vt:lpstr>
      <vt:lpstr>Use info</vt:lpstr>
      <vt:lpstr> Use describe</vt:lpstr>
      <vt:lpstr>2: Statistical analysis</vt:lpstr>
      <vt:lpstr>PowerPoint Presentation</vt:lpstr>
      <vt:lpstr>MEAN()</vt:lpstr>
      <vt:lpstr>MODE()</vt:lpstr>
      <vt:lpstr>Median , Variance</vt:lpstr>
      <vt:lpstr>PowerPoint Presentation</vt:lpstr>
      <vt:lpstr>PowerPoint Presentation</vt:lpstr>
      <vt:lpstr>3: Visualization </vt:lpstr>
      <vt:lpstr>Using Linear Regression </vt:lpstr>
      <vt:lpstr>PowerPoint Presentation</vt:lpstr>
      <vt:lpstr>PowerPoint Presentation</vt:lpstr>
      <vt:lpstr>2.2 Decision Tree Algorithm</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VACCINE Analysis        PHASE -4</dc:title>
  <dc:creator>Microsoft account</dc:creator>
  <cp:lastModifiedBy>Microsoft account</cp:lastModifiedBy>
  <cp:revision>11</cp:revision>
  <dcterms:created xsi:type="dcterms:W3CDTF">2023-10-23T23:41:31Z</dcterms:created>
  <dcterms:modified xsi:type="dcterms:W3CDTF">2023-10-26T16:02:35Z</dcterms:modified>
</cp:coreProperties>
</file>